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81" autoAdjust="0"/>
  </p:normalViewPr>
  <p:slideViewPr>
    <p:cSldViewPr>
      <p:cViewPr varScale="1">
        <p:scale>
          <a:sx n="72" d="100"/>
          <a:sy n="72" d="100"/>
        </p:scale>
        <p:origin x="-132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A9FF7-96E5-40BE-B668-B9BA43DD5B4F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A1C7D-95B4-4A60-B3D0-7EC07FC681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782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635BA-1612-420F-856D-EEFA72C05EB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04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As</a:t>
            </a:r>
            <a:r>
              <a:rPr lang="en-GB" baseline="0" dirty="0" smtClean="0"/>
              <a:t> is the case with such complex problems, many different designs have been made in order to solve them. Each with their own benefits and costs.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To get a better feel for the state of the art, we’ll briefly analyse some of the more common solutions for each of the challenges.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A1C7D-95B4-4A60-B3D0-7EC07FC681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10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A1C7D-95B4-4A60-B3D0-7EC07FC681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4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3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5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76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7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08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5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71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65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80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9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Robot Catchers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3861048"/>
            <a:ext cx="7344816" cy="910952"/>
          </a:xfrm>
        </p:spPr>
        <p:txBody>
          <a:bodyPr>
            <a:normAutofit/>
          </a:bodyPr>
          <a:lstStyle/>
          <a:p>
            <a:r>
              <a:rPr lang="en-GB" dirty="0" smtClean="0"/>
              <a:t>An overview of the current state of the art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5536" y="5805264"/>
            <a:ext cx="64008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 smtClean="0"/>
              <a:t>Tom Queen</a:t>
            </a:r>
          </a:p>
          <a:p>
            <a:pPr algn="l"/>
            <a:r>
              <a:rPr lang="en-GB" sz="1600" dirty="0" smtClean="0"/>
              <a:t>Daniel Turner</a:t>
            </a:r>
          </a:p>
          <a:p>
            <a:pPr algn="l"/>
            <a:r>
              <a:rPr lang="en-GB" sz="1600" dirty="0" smtClean="0"/>
              <a:t>Demetrius Zaibo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56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Solutions: Camera Setups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Eye in hand</a:t>
            </a:r>
          </a:p>
          <a:p>
            <a:pPr lvl="1"/>
            <a:r>
              <a:rPr lang="en-GB" dirty="0" smtClean="0"/>
              <a:t>Simple feedback systems</a:t>
            </a:r>
          </a:p>
          <a:p>
            <a:pPr lvl="1"/>
            <a:r>
              <a:rPr lang="en-GB" dirty="0" smtClean="0"/>
              <a:t>Increased gripper design complexity</a:t>
            </a:r>
          </a:p>
          <a:p>
            <a:r>
              <a:rPr lang="en-GB" dirty="0" smtClean="0"/>
              <a:t>Head camera(s)</a:t>
            </a:r>
          </a:p>
          <a:p>
            <a:pPr lvl="1"/>
            <a:r>
              <a:rPr lang="en-GB" dirty="0" smtClean="0"/>
              <a:t>Improved object tracking</a:t>
            </a:r>
          </a:p>
          <a:p>
            <a:pPr lvl="1"/>
            <a:r>
              <a:rPr lang="en-GB" dirty="0" smtClean="0"/>
              <a:t>Increased control complexity</a:t>
            </a:r>
          </a:p>
          <a:p>
            <a:r>
              <a:rPr lang="en-GB" dirty="0" smtClean="0"/>
              <a:t>Room camera(s)</a:t>
            </a:r>
          </a:p>
          <a:p>
            <a:pPr lvl="1"/>
            <a:r>
              <a:rPr lang="en-GB" dirty="0"/>
              <a:t>Excellent object </a:t>
            </a:r>
            <a:r>
              <a:rPr lang="en-GB" dirty="0" smtClean="0"/>
              <a:t>tracking</a:t>
            </a:r>
          </a:p>
          <a:p>
            <a:pPr lvl="1"/>
            <a:r>
              <a:rPr lang="en-GB" dirty="0"/>
              <a:t>Complex robot </a:t>
            </a:r>
            <a:r>
              <a:rPr lang="en-GB" dirty="0" smtClean="0"/>
              <a:t>setup, more processing required</a:t>
            </a:r>
            <a:endParaRPr lang="en-GB" dirty="0"/>
          </a:p>
        </p:txBody>
      </p:sp>
      <p:pic>
        <p:nvPicPr>
          <p:cNvPr id="4098" name="Picture 2" descr="Image result for eye in hand robot grip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5"/>
          <a:stretch/>
        </p:blipFill>
        <p:spPr bwMode="auto">
          <a:xfrm>
            <a:off x="9324528" y="116632"/>
            <a:ext cx="1620688" cy="19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automatic alt text available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t="8528" r="17558" b="8279"/>
          <a:stretch/>
        </p:blipFill>
        <p:spPr bwMode="auto">
          <a:xfrm>
            <a:off x="9312832" y="2204865"/>
            <a:ext cx="197944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camera ro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396" y="4653136"/>
            <a:ext cx="2038324" cy="15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25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Design Solutions: Object 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Colour</a:t>
            </a:r>
          </a:p>
          <a:p>
            <a:pPr lvl="1"/>
            <a:r>
              <a:rPr lang="en-GB" dirty="0" smtClean="0"/>
              <a:t>Simple algorithms</a:t>
            </a:r>
          </a:p>
          <a:p>
            <a:pPr lvl="1"/>
            <a:r>
              <a:rPr lang="en-GB" dirty="0" smtClean="0"/>
              <a:t>Limited to known items, many false positives</a:t>
            </a:r>
          </a:p>
          <a:p>
            <a:r>
              <a:rPr lang="en-GB" dirty="0" smtClean="0"/>
              <a:t>Structure</a:t>
            </a:r>
          </a:p>
          <a:p>
            <a:pPr lvl="1"/>
            <a:r>
              <a:rPr lang="en-GB" dirty="0" smtClean="0"/>
              <a:t>More complex algorithms</a:t>
            </a:r>
          </a:p>
          <a:p>
            <a:pPr lvl="1"/>
            <a:r>
              <a:rPr lang="en-GB" dirty="0" smtClean="0"/>
              <a:t>Limited to known items</a:t>
            </a:r>
          </a:p>
          <a:p>
            <a:r>
              <a:rPr lang="en-GB" dirty="0" smtClean="0"/>
              <a:t>Depth</a:t>
            </a:r>
          </a:p>
          <a:p>
            <a:pPr lvl="1"/>
            <a:r>
              <a:rPr lang="en-GB" dirty="0" smtClean="0"/>
              <a:t>Not limited to certain items</a:t>
            </a:r>
          </a:p>
          <a:p>
            <a:pPr lvl="1"/>
            <a:r>
              <a:rPr lang="en-GB" dirty="0" smtClean="0"/>
              <a:t>Larger hardware and computational costs</a:t>
            </a:r>
            <a:endParaRPr lang="en-GB" dirty="0"/>
          </a:p>
        </p:txBody>
      </p:sp>
      <p:pic>
        <p:nvPicPr>
          <p:cNvPr id="4" name="Picture 3" descr="C:\Users\Student\Desktop\24201291_10210583597458034_1464178452_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24577" r="49250" b="17402"/>
          <a:stretch/>
        </p:blipFill>
        <p:spPr bwMode="auto">
          <a:xfrm>
            <a:off x="9144000" y="1196752"/>
            <a:ext cx="2293335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48064" y="3284984"/>
            <a:ext cx="3888432" cy="1726854"/>
            <a:chOff x="6876256" y="3570903"/>
            <a:chExt cx="3764811" cy="1671954"/>
          </a:xfrm>
        </p:grpSpPr>
        <p:pic>
          <p:nvPicPr>
            <p:cNvPr id="5122" name="Picture 2" descr="Image result for edge detec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9" r="68755" b="8768"/>
            <a:stretch/>
          </p:blipFill>
          <p:spPr bwMode="auto">
            <a:xfrm>
              <a:off x="6876256" y="3573016"/>
              <a:ext cx="1909961" cy="16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edge detec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92" t="5079" r="34464" b="8768"/>
            <a:stretch/>
          </p:blipFill>
          <p:spPr bwMode="auto">
            <a:xfrm>
              <a:off x="8786217" y="3570903"/>
              <a:ext cx="1854850" cy="16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Image result for depth maps kinec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" t="5046" r="3255" b="2578"/>
          <a:stretch/>
        </p:blipFill>
        <p:spPr bwMode="auto">
          <a:xfrm>
            <a:off x="8938368" y="4811355"/>
            <a:ext cx="2704597" cy="20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4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Gripper-Object</a:t>
            </a:r>
            <a:br>
              <a:rPr lang="en-GB" dirty="0" smtClean="0"/>
            </a:br>
            <a:r>
              <a:rPr lang="en-GB" dirty="0" smtClean="0"/>
              <a:t>Coordination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Kinematic Models</a:t>
            </a:r>
          </a:p>
          <a:p>
            <a:pPr lvl="1"/>
            <a:r>
              <a:rPr lang="en-GB" dirty="0" smtClean="0"/>
              <a:t>Standardised solutions, e.g. ROS</a:t>
            </a:r>
          </a:p>
          <a:p>
            <a:r>
              <a:rPr lang="en-GB" dirty="0"/>
              <a:t>Predictive Feedback</a:t>
            </a:r>
          </a:p>
          <a:p>
            <a:pPr lvl="1"/>
            <a:r>
              <a:rPr lang="en-GB" dirty="0"/>
              <a:t>Can intercept via predicting object trajectories</a:t>
            </a:r>
          </a:p>
          <a:p>
            <a:r>
              <a:rPr lang="en-GB" dirty="0" smtClean="0"/>
              <a:t>Visual Servoing</a:t>
            </a:r>
            <a:endParaRPr lang="en-GB" dirty="0"/>
          </a:p>
          <a:p>
            <a:pPr lvl="1"/>
            <a:r>
              <a:rPr lang="en-GB" dirty="0" smtClean="0"/>
              <a:t>For eye-in-hand and grid-based setups direct (reactive) feedback loops are possible</a:t>
            </a:r>
          </a:p>
          <a:p>
            <a:endParaRPr lang="en-GB" dirty="0"/>
          </a:p>
        </p:txBody>
      </p:sp>
      <p:pic>
        <p:nvPicPr>
          <p:cNvPr id="1026" name="Picture 2" descr="Image result for kinematic models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620688"/>
            <a:ext cx="1463406" cy="27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6" r="1928" b="3243"/>
          <a:stretch/>
        </p:blipFill>
        <p:spPr bwMode="auto">
          <a:xfrm>
            <a:off x="8436051" y="3573016"/>
            <a:ext cx="3384375" cy="205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pencv direc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210" l="102" r="43776">
                        <a14:foregroundMark x1="15612" y1="76690" x2="15612" y2="76690"/>
                        <a14:foregroundMark x1="30204" y1="78322" x2="30204" y2="78322"/>
                        <a14:backgroundMark x1="23980" y1="932" x2="23980" y2="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7" r="56272" b="10238"/>
          <a:stretch/>
        </p:blipFill>
        <p:spPr bwMode="auto">
          <a:xfrm>
            <a:off x="6444208" y="5085184"/>
            <a:ext cx="1610139" cy="153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4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Object Grasping</a:t>
            </a:r>
            <a:endParaRPr lang="en-GB" dirty="0"/>
          </a:p>
        </p:txBody>
      </p:sp>
      <p:pic>
        <p:nvPicPr>
          <p:cNvPr id="2050" name="Picture 2" descr="Image result for robot grasp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3034" y1="46167" x2="13034" y2="46167"/>
                        <a14:foregroundMark x1="10562" y1="50333" x2="10562" y2="50333"/>
                        <a14:foregroundMark x1="7640" y1="52667" x2="7640" y2="52667"/>
                        <a14:foregroundMark x1="6966" y1="55500" x2="6966" y2="55500"/>
                        <a14:foregroundMark x1="12584" y1="74500" x2="12584" y2="74500"/>
                        <a14:foregroundMark x1="22022" y1="41500" x2="22022" y2="41500"/>
                        <a14:foregroundMark x1="20225" y1="40500" x2="20225" y2="40500"/>
                        <a14:foregroundMark x1="21348" y1="36833" x2="21348" y2="36833"/>
                        <a14:foregroundMark x1="3820" y1="65500" x2="3820" y2="65500"/>
                        <a14:foregroundMark x1="33034" y1="33167" x2="33034" y2="33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837259"/>
            <a:ext cx="30003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 Problem!</a:t>
            </a:r>
          </a:p>
          <a:p>
            <a:pPr lvl="1"/>
            <a:r>
              <a:rPr lang="en-GB" dirty="0" smtClean="0"/>
              <a:t>Active area of research</a:t>
            </a:r>
          </a:p>
          <a:p>
            <a:pPr lvl="1"/>
            <a:r>
              <a:rPr lang="en-GB" dirty="0" smtClean="0"/>
              <a:t>Usually train with known objects </a:t>
            </a:r>
            <a:r>
              <a:rPr lang="en-GB" dirty="0" smtClean="0"/>
              <a:t>and</a:t>
            </a:r>
            <a:br>
              <a:rPr lang="en-GB" dirty="0" smtClean="0"/>
            </a:br>
            <a:r>
              <a:rPr lang="en-GB" dirty="0" smtClean="0"/>
              <a:t>constrained </a:t>
            </a:r>
            <a:r>
              <a:rPr lang="en-GB" dirty="0" smtClean="0"/>
              <a:t>throwing (e.g. object won’t spin)</a:t>
            </a:r>
          </a:p>
          <a:p>
            <a:pPr lvl="1"/>
            <a:r>
              <a:rPr lang="en-GB" dirty="0" smtClean="0"/>
              <a:t>Often just ignored with passive robotics</a:t>
            </a:r>
            <a:endParaRPr lang="en-GB" dirty="0"/>
          </a:p>
        </p:txBody>
      </p:sp>
      <p:pic>
        <p:nvPicPr>
          <p:cNvPr id="2052" name="Picture 4" descr="Image result for tentacle robot grip fail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86" y1="11429" x2="39286" y2="11429"/>
                        <a14:foregroundMark x1="46875" y1="4857" x2="46875" y2="4857"/>
                        <a14:foregroundMark x1="54464" y1="6000" x2="54464" y2="6000"/>
                        <a14:foregroundMark x1="54911" y1="2571" x2="54911" y2="2571"/>
                        <a14:foregroundMark x1="88393" y1="20000" x2="88393" y2="20000"/>
                        <a14:foregroundMark x1="54911" y1="1143" x2="54911" y2="1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24" y="4211712"/>
            <a:ext cx="1716040" cy="26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Image result for waste paper bin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9866" y1="8929" x2="59866" y2="8929"/>
                        <a14:foregroundMark x1="68227" y1="15402" x2="68227" y2="15402"/>
                        <a14:foregroundMark x1="52843" y1="10714" x2="52843" y2="10714"/>
                        <a14:foregroundMark x1="55184" y1="4911" x2="55184" y2="4911"/>
                        <a14:foregroundMark x1="59532" y1="4018" x2="59532" y2="4018"/>
                        <a14:foregroundMark x1="52843" y1="5134" x2="52843" y2="5134"/>
                        <a14:foregroundMark x1="51839" y1="5804" x2="51839" y2="5804"/>
                        <a14:foregroundMark x1="60870" y1="3125" x2="60870" y2="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058860"/>
            <a:ext cx="1985020" cy="297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9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Catching robotics is an active area of research</a:t>
            </a:r>
          </a:p>
          <a:p>
            <a:r>
              <a:rPr lang="en-GB" dirty="0" smtClean="0"/>
              <a:t>Many solutions are being tested</a:t>
            </a:r>
          </a:p>
          <a:p>
            <a:r>
              <a:rPr lang="en-GB" dirty="0" smtClean="0"/>
              <a:t>Most challenges cross-over into other areas of research, e.g. visual processing</a:t>
            </a:r>
          </a:p>
          <a:p>
            <a:r>
              <a:rPr lang="en-GB" dirty="0" smtClean="0"/>
              <a:t>Grasping and manipulating objects is hard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10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47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Catching Robots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they?</a:t>
            </a:r>
          </a:p>
          <a:p>
            <a:pPr lvl="1"/>
            <a:r>
              <a:rPr lang="en-GB" dirty="0" smtClean="0"/>
              <a:t>Machines which automatically grasp or intercept  a target moving object</a:t>
            </a:r>
          </a:p>
          <a:p>
            <a:r>
              <a:rPr lang="en-GB" dirty="0" smtClean="0"/>
              <a:t>How could they be useful</a:t>
            </a:r>
          </a:p>
          <a:p>
            <a:pPr lvl="1"/>
            <a:r>
              <a:rPr lang="en-GB" dirty="0"/>
              <a:t>Toys</a:t>
            </a:r>
          </a:p>
          <a:p>
            <a:pPr lvl="1"/>
            <a:r>
              <a:rPr lang="en-GB" dirty="0"/>
              <a:t>Sports training</a:t>
            </a:r>
          </a:p>
          <a:p>
            <a:pPr lvl="1"/>
            <a:r>
              <a:rPr lang="en-GB" dirty="0"/>
              <a:t>Robotic assistants on space walks</a:t>
            </a:r>
          </a:p>
          <a:p>
            <a:pPr lvl="1"/>
            <a:r>
              <a:rPr lang="en-GB" dirty="0" smtClean="0"/>
              <a:t>Impromptu conveyor systems over uneven terrain</a:t>
            </a:r>
          </a:p>
        </p:txBody>
      </p:sp>
      <p:pic>
        <p:nvPicPr>
          <p:cNvPr id="1026" name="Picture 2" descr="http://i.dailymail.co.uk/i/pix/2012/11/29/article-2240348-16455357000005DC-849_634x3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716072"/>
            <a:ext cx="1983971" cy="111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3c1703fe8d.site.internapcdn.net/newman/gfx/news/hires/2011/robottothr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565656"/>
            <a:ext cx="2032914" cy="13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ndy throwing robo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685" y="2867193"/>
            <a:ext cx="2484884" cy="139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685" y="4909285"/>
            <a:ext cx="2314745" cy="13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nveyor be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685" y="289405"/>
            <a:ext cx="2103420" cy="138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0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Challenges: Hardware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Body Design</a:t>
            </a:r>
          </a:p>
          <a:p>
            <a:pPr lvl="1"/>
            <a:r>
              <a:rPr lang="en-GB" dirty="0" smtClean="0"/>
              <a:t>Effective work area</a:t>
            </a:r>
          </a:p>
          <a:p>
            <a:pPr lvl="1"/>
            <a:r>
              <a:rPr lang="en-GB" dirty="0" smtClean="0"/>
              <a:t>Strength, speed and safety</a:t>
            </a:r>
          </a:p>
          <a:p>
            <a:pPr lvl="1"/>
            <a:r>
              <a:rPr lang="en-GB" dirty="0" smtClean="0"/>
              <a:t>Power consumption</a:t>
            </a:r>
          </a:p>
          <a:p>
            <a:r>
              <a:rPr lang="en-GB" dirty="0" smtClean="0"/>
              <a:t>Gripper Design</a:t>
            </a:r>
          </a:p>
          <a:p>
            <a:pPr lvl="1"/>
            <a:r>
              <a:rPr lang="en-GB" dirty="0" smtClean="0"/>
              <a:t>Catchable objects</a:t>
            </a:r>
          </a:p>
          <a:p>
            <a:pPr lvl="1"/>
            <a:r>
              <a:rPr lang="en-GB" dirty="0" smtClean="0"/>
              <a:t>Post-catch manipulation</a:t>
            </a:r>
          </a:p>
          <a:p>
            <a:pPr lvl="1"/>
            <a:r>
              <a:rPr lang="en-GB" dirty="0" smtClean="0"/>
              <a:t>Control complexity</a:t>
            </a:r>
            <a:endParaRPr lang="en-GB" dirty="0"/>
          </a:p>
        </p:txBody>
      </p:sp>
      <p:pic>
        <p:nvPicPr>
          <p:cNvPr id="4" name="Picture 2" descr="C:\Users\Student\Desktop\Catcher Bot\Fram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r="22601"/>
          <a:stretch/>
        </p:blipFill>
        <p:spPr bwMode="auto">
          <a:xfrm>
            <a:off x="6444208" y="1458806"/>
            <a:ext cx="1944216" cy="182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Student\Desktop\Catcher Bot\FEA\Soft Passive Gripper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34765" y1="30386" x2="34765" y2="30386"/>
                        <a14:backgroundMark x1="63712" y1="88585" x2="63712" y2="88585"/>
                      </a14:backgroundRemoval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03" y="4005064"/>
            <a:ext cx="3060740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tudent\Desktop\Catcher Bot\Gripp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50852" y1="16735" x2="50852" y2="16735"/>
                        <a14:backgroundMark x1="79261" y1="41735" x2="79261" y2="41735"/>
                        <a14:backgroundMark x1="72064" y1="62857" x2="72064" y2="62857"/>
                        <a14:backgroundMark x1="62311" y1="64490" x2="62311" y2="64490"/>
                        <a14:backgroundMark x1="37973" y1="34592" x2="37973" y2="34592"/>
                        <a14:backgroundMark x1="35227" y1="29388" x2="35227" y2="29388"/>
                        <a14:backgroundMark x1="30966" y1="21633" x2="30966" y2="21633"/>
                        <a14:backgroundMark x1="36932" y1="17551" x2="36932" y2="17551"/>
                        <a14:backgroundMark x1="43182" y1="14898" x2="43182" y2="14898"/>
                        <a14:backgroundMark x1="65814" y1="66531" x2="65814" y2="66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6654123" y="3882324"/>
            <a:ext cx="2592288" cy="240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39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Challenges: Visual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Camera Setup</a:t>
            </a:r>
          </a:p>
          <a:p>
            <a:pPr lvl="1"/>
            <a:r>
              <a:rPr lang="en-GB" dirty="0" smtClean="0"/>
              <a:t>Influences required processing power</a:t>
            </a:r>
          </a:p>
          <a:p>
            <a:pPr lvl="1"/>
            <a:r>
              <a:rPr lang="en-GB" dirty="0" smtClean="0"/>
              <a:t>Feedback accuracy, precision and frequency</a:t>
            </a:r>
          </a:p>
          <a:p>
            <a:pPr lvl="1"/>
            <a:r>
              <a:rPr lang="en-GB" dirty="0" smtClean="0"/>
              <a:t>System complexity</a:t>
            </a:r>
          </a:p>
          <a:p>
            <a:r>
              <a:rPr lang="en-GB" dirty="0" smtClean="0"/>
              <a:t>Object Tracking</a:t>
            </a:r>
          </a:p>
          <a:p>
            <a:pPr lvl="1"/>
            <a:r>
              <a:rPr lang="en-GB" dirty="0" smtClean="0"/>
              <a:t>Object recognition and categorisation</a:t>
            </a:r>
          </a:p>
          <a:p>
            <a:pPr lvl="1"/>
            <a:r>
              <a:rPr lang="en-GB" dirty="0" smtClean="0"/>
              <a:t>Feedback reliability</a:t>
            </a:r>
          </a:p>
          <a:p>
            <a:pPr lvl="1"/>
            <a:r>
              <a:rPr lang="en-GB" dirty="0" smtClean="0"/>
              <a:t>Algorithm processing efficiency</a:t>
            </a:r>
            <a:endParaRPr lang="en-GB" dirty="0"/>
          </a:p>
        </p:txBody>
      </p:sp>
      <p:pic>
        <p:nvPicPr>
          <p:cNvPr id="4" name="Picture 2" descr="C:\Users\Student\Desktop\IMG_26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t="31707" r="23592" b="5760"/>
          <a:stretch/>
        </p:blipFill>
        <p:spPr bwMode="auto">
          <a:xfrm>
            <a:off x="9207154" y="476672"/>
            <a:ext cx="231851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catching robots came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256" y="4340001"/>
            <a:ext cx="2714314" cy="16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1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Challenges: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Gripper-Object Coordination</a:t>
            </a:r>
          </a:p>
          <a:p>
            <a:pPr lvl="1"/>
            <a:r>
              <a:rPr lang="en-GB" dirty="0" smtClean="0"/>
              <a:t>Body kinematics and control</a:t>
            </a:r>
          </a:p>
          <a:p>
            <a:pPr lvl="1"/>
            <a:r>
              <a:rPr lang="en-GB" dirty="0" smtClean="0"/>
              <a:t>System reliability</a:t>
            </a:r>
          </a:p>
          <a:p>
            <a:r>
              <a:rPr lang="en-GB" dirty="0" smtClean="0"/>
              <a:t>Object Grasping</a:t>
            </a:r>
          </a:p>
          <a:p>
            <a:pPr lvl="1"/>
            <a:r>
              <a:rPr lang="en-GB" dirty="0" smtClean="0"/>
              <a:t>Training</a:t>
            </a:r>
          </a:p>
          <a:p>
            <a:pPr lvl="1"/>
            <a:r>
              <a:rPr lang="en-GB" dirty="0" smtClean="0"/>
              <a:t>Object models</a:t>
            </a:r>
          </a:p>
          <a:p>
            <a:pPr lvl="1"/>
            <a:r>
              <a:rPr lang="en-GB" dirty="0" smtClean="0"/>
              <a:t>No generic solution</a:t>
            </a:r>
            <a:endParaRPr lang="en-GB" dirty="0"/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r="29685" b="9848"/>
          <a:stretch/>
        </p:blipFill>
        <p:spPr bwMode="auto">
          <a:xfrm>
            <a:off x="9515857" y="2564904"/>
            <a:ext cx="1732209" cy="23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5" t="45885" r="27904"/>
          <a:stretch/>
        </p:blipFill>
        <p:spPr bwMode="auto">
          <a:xfrm>
            <a:off x="9170504" y="476672"/>
            <a:ext cx="2422917" cy="190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10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Body Designs</a:t>
            </a:r>
            <a:br>
              <a:rPr lang="en-GB" dirty="0" smtClean="0"/>
            </a:br>
            <a:r>
              <a:rPr lang="en-GB" dirty="0" smtClean="0"/>
              <a:t>(Arms)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Industrial Arms:</a:t>
            </a:r>
          </a:p>
          <a:p>
            <a:pPr lvl="1"/>
            <a:r>
              <a:rPr lang="en-GB" dirty="0" smtClean="0"/>
              <a:t>Strong, fast, and standardised</a:t>
            </a:r>
          </a:p>
          <a:p>
            <a:pPr lvl="1"/>
            <a:r>
              <a:rPr lang="en-GB" dirty="0" smtClean="0"/>
              <a:t>Expensive, fixed workspace, and human unfriendly</a:t>
            </a:r>
          </a:p>
          <a:p>
            <a:r>
              <a:rPr lang="en-GB" dirty="0" smtClean="0"/>
              <a:t>Humanoid:</a:t>
            </a:r>
          </a:p>
          <a:p>
            <a:pPr lvl="1"/>
            <a:r>
              <a:rPr lang="en-GB" dirty="0" smtClean="0"/>
              <a:t>Safe(r) and can mimic humans</a:t>
            </a:r>
          </a:p>
          <a:p>
            <a:pPr lvl="1"/>
            <a:r>
              <a:rPr lang="en-GB" dirty="0"/>
              <a:t>E</a:t>
            </a:r>
            <a:r>
              <a:rPr lang="en-GB" dirty="0" smtClean="0"/>
              <a:t>xpensive, complex control</a:t>
            </a:r>
          </a:p>
          <a:p>
            <a:r>
              <a:rPr lang="en-GB" dirty="0" smtClean="0"/>
              <a:t>Pendulums</a:t>
            </a:r>
          </a:p>
          <a:p>
            <a:pPr lvl="1"/>
            <a:r>
              <a:rPr lang="en-GB" dirty="0" smtClean="0"/>
              <a:t>Simple design, cheap</a:t>
            </a:r>
          </a:p>
          <a:p>
            <a:pPr lvl="1"/>
            <a:r>
              <a:rPr lang="en-GB" dirty="0" smtClean="0"/>
              <a:t>Small, fixed workspace</a:t>
            </a:r>
            <a:endParaRPr lang="en-GB" dirty="0"/>
          </a:p>
        </p:txBody>
      </p:sp>
      <p:pic>
        <p:nvPicPr>
          <p:cNvPr id="4" name="Picture 6" descr="https://media.npr.org/assets/img/2011/06/24/still_double_wide-0a616a38c4c5737e7ae03c008db82f8d52f2bd0b.jpg?s=1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924" y="3306737"/>
            <a:ext cx="2236644" cy="12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9" t="10872" r="22977" b="35607"/>
          <a:stretch/>
        </p:blipFill>
        <p:spPr bwMode="auto">
          <a:xfrm>
            <a:off x="9144000" y="1721796"/>
            <a:ext cx="2236644" cy="1584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6284" r="35430"/>
          <a:stretch/>
        </p:blipFill>
        <p:spPr bwMode="auto">
          <a:xfrm>
            <a:off x="9144000" y="4813080"/>
            <a:ext cx="1801012" cy="204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1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Body Designs (Supports)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2-Axis Frames</a:t>
            </a:r>
          </a:p>
          <a:p>
            <a:pPr lvl="1"/>
            <a:r>
              <a:rPr lang="en-GB" dirty="0" smtClean="0"/>
              <a:t>Simple design and control</a:t>
            </a:r>
          </a:p>
          <a:p>
            <a:pPr lvl="1"/>
            <a:r>
              <a:rPr lang="en-GB" dirty="0" smtClean="0"/>
              <a:t>Limited workspace, bulky</a:t>
            </a:r>
          </a:p>
          <a:p>
            <a:r>
              <a:rPr lang="en-GB" dirty="0" smtClean="0"/>
              <a:t>Delta Frames</a:t>
            </a:r>
          </a:p>
          <a:p>
            <a:pPr lvl="1"/>
            <a:r>
              <a:rPr lang="en-GB" dirty="0" smtClean="0"/>
              <a:t>Simple control, large workspace</a:t>
            </a:r>
          </a:p>
          <a:p>
            <a:pPr lvl="1"/>
            <a:r>
              <a:rPr lang="en-GB" dirty="0" smtClean="0"/>
              <a:t>Bulkier, many moving parts</a:t>
            </a:r>
          </a:p>
          <a:p>
            <a:r>
              <a:rPr lang="en-GB" dirty="0" smtClean="0"/>
              <a:t>Flying Nets</a:t>
            </a:r>
          </a:p>
          <a:p>
            <a:pPr lvl="1"/>
            <a:r>
              <a:rPr lang="en-GB" dirty="0" smtClean="0"/>
              <a:t>Massive workspace with a very simple design</a:t>
            </a:r>
          </a:p>
          <a:p>
            <a:pPr lvl="1"/>
            <a:r>
              <a:rPr lang="en-GB" dirty="0" smtClean="0"/>
              <a:t>VERY complicated control</a:t>
            </a:r>
          </a:p>
        </p:txBody>
      </p:sp>
      <p:pic>
        <p:nvPicPr>
          <p:cNvPr id="4" name="Picture 4" descr="http://www.roboticgizmos.com/wp-content/uploads/2016/10/05/Omrons-Table-Tennis-Robot-FORPHEU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 bwMode="auto">
          <a:xfrm>
            <a:off x="9144000" y="3023735"/>
            <a:ext cx="2166074" cy="118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5" t="1712" r="3609" b="5016"/>
          <a:stretch/>
        </p:blipFill>
        <p:spPr bwMode="auto">
          <a:xfrm>
            <a:off x="9144000" y="1464277"/>
            <a:ext cx="2280571" cy="155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://robohub.org/wp-content/uploads/2013/06/TED_Raff_rehearsing_Ne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2" t="22933" r="23749" b="31008"/>
          <a:stretch/>
        </p:blipFill>
        <p:spPr bwMode="auto">
          <a:xfrm>
            <a:off x="9144000" y="188640"/>
            <a:ext cx="1762611" cy="129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78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Gripper Designs</a:t>
            </a:r>
            <a:br>
              <a:rPr lang="en-GB" dirty="0" smtClean="0"/>
            </a:br>
            <a:r>
              <a:rPr lang="en-GB" dirty="0" smtClean="0"/>
              <a:t>(Passive Vs Active)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Active grippers have an element of control</a:t>
            </a:r>
          </a:p>
          <a:p>
            <a:pPr lvl="1"/>
            <a:r>
              <a:rPr lang="en-GB" dirty="0" smtClean="0"/>
              <a:t>Allows for manipulation of objects post-catch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Passive grippers trade control for simplicity</a:t>
            </a:r>
          </a:p>
          <a:p>
            <a:pPr lvl="1"/>
            <a:r>
              <a:rPr lang="en-GB" dirty="0" smtClean="0"/>
              <a:t>Usually lighter weight, no cables required!</a:t>
            </a:r>
            <a:endParaRPr lang="en-GB" dirty="0"/>
          </a:p>
        </p:txBody>
      </p:sp>
      <p:pic>
        <p:nvPicPr>
          <p:cNvPr id="8" name="Picture 8" descr="Image result for makeblock grip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t="18503" r="20080" b="16839"/>
          <a:stretch/>
        </p:blipFill>
        <p:spPr bwMode="auto">
          <a:xfrm>
            <a:off x="9230521" y="1988840"/>
            <a:ext cx="2317215" cy="180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velcro + bal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67" b="95894" l="11000" r="97000">
                        <a14:foregroundMark x1="42333" y1="23671" x2="42333" y2="23671"/>
                        <a14:backgroundMark x1="49000" y1="79227" x2="49000" y2="79227"/>
                        <a14:backgroundMark x1="80167" y1="81643" x2="80167" y2="81643"/>
                        <a14:backgroundMark x1="91000" y1="65700" x2="91000" y2="65700"/>
                        <a14:backgroundMark x1="90333" y1="65217" x2="90333" y2="65217"/>
                        <a14:backgroundMark x1="82833" y1="48551" x2="82833" y2="48551"/>
                        <a14:backgroundMark x1="88000" y1="64251" x2="88000" y2="64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79" t="16416"/>
          <a:stretch/>
        </p:blipFill>
        <p:spPr bwMode="auto">
          <a:xfrm>
            <a:off x="-2186758" y="2636912"/>
            <a:ext cx="2129642" cy="135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Image result for air ba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400" y1="61000" x2="8400" y2="61000"/>
                        <a14:foregroundMark x1="8400" y1="54500" x2="8400" y2="54500"/>
                        <a14:foregroundMark x1="6000" y1="49500" x2="6000" y2="49500"/>
                        <a14:foregroundMark x1="11200" y1="68000" x2="11200" y2="68000"/>
                        <a14:foregroundMark x1="11600" y1="71000" x2="11600" y2="71000"/>
                        <a14:foregroundMark x1="13200" y1="74500" x2="13200" y2="74500"/>
                        <a14:foregroundMark x1="14400" y1="83500" x2="14400" y2="83500"/>
                        <a14:foregroundMark x1="3200" y1="47000" x2="3200" y2="47000"/>
                        <a14:foregroundMark x1="87200" y1="16000" x2="87200" y2="16000"/>
                        <a14:foregroundMark x1="86400" y1="45500" x2="86400" y2="45500"/>
                        <a14:foregroundMark x1="81600" y1="60000" x2="81600" y2="60000"/>
                        <a14:foregroundMark x1="78800" y1="70500" x2="78800" y2="70500"/>
                        <a14:foregroundMark x1="74400" y1="81500" x2="74400" y2="81500"/>
                        <a14:foregroundMark x1="86400" y1="80500" x2="86400" y2="80500"/>
                        <a14:foregroundMark x1="83600" y1="84000" x2="83600" y2="84000"/>
                        <a14:foregroundMark x1="78800" y1="85000" x2="78800" y2="85000"/>
                        <a14:foregroundMark x1="13200" y1="78000" x2="13200" y2="78000"/>
                        <a14:foregroundMark x1="5600" y1="66500" x2="5600" y2="66500"/>
                        <a14:foregroundMark x1="6800" y1="72500" x2="6800" y2="72500"/>
                        <a14:foregroundMark x1="9200" y1="77500" x2="9200" y2="77500"/>
                        <a14:foregroundMark x1="81600" y1="87000" x2="81600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3874" y="4547674"/>
            <a:ext cx="2243874" cy="17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Image result for festo fin gri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521" y="4877511"/>
            <a:ext cx="1857135" cy="18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2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Gripper Designs</a:t>
            </a:r>
            <a:br>
              <a:rPr lang="en-GB" dirty="0" smtClean="0"/>
            </a:br>
            <a:r>
              <a:rPr lang="en-GB" dirty="0" smtClean="0"/>
              <a:t>(Soft Vs Hard)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Hard grippers are prevalent in industry</a:t>
            </a:r>
          </a:p>
          <a:p>
            <a:pPr lvl="1"/>
            <a:r>
              <a:rPr lang="en-GB" dirty="0" smtClean="0"/>
              <a:t>Standardised, simple and well tested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Soft grippers are prevalent in nature</a:t>
            </a:r>
          </a:p>
          <a:p>
            <a:pPr lvl="1"/>
            <a:r>
              <a:rPr lang="en-GB" dirty="0" smtClean="0"/>
              <a:t>Deformable, safe and versatile</a:t>
            </a:r>
          </a:p>
        </p:txBody>
      </p:sp>
      <p:pic>
        <p:nvPicPr>
          <p:cNvPr id="4" name="Picture 2" descr="Image result for waste paper b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054" y="2276204"/>
            <a:ext cx="1871884" cy="187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industrial robot gripp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552" y="4233709"/>
            <a:ext cx="1536889" cy="24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r="29685" b="9848"/>
          <a:stretch/>
        </p:blipFill>
        <p:spPr bwMode="auto">
          <a:xfrm>
            <a:off x="-1914721" y="4363283"/>
            <a:ext cx="1732209" cy="23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dreamicus.com/data/net/net-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87" r="998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4784" y="2061010"/>
            <a:ext cx="2302272" cy="230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490</Words>
  <Application>Microsoft Office PowerPoint</Application>
  <PresentationFormat>On-screen Show (4:3)</PresentationFormat>
  <Paragraphs>116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Robot Catchers</vt:lpstr>
      <vt:lpstr>Catching Robots</vt:lpstr>
      <vt:lpstr>Design Challenges: Hardware</vt:lpstr>
      <vt:lpstr>Design Challenges: Visual Feedback</vt:lpstr>
      <vt:lpstr>Design Challenges: Control</vt:lpstr>
      <vt:lpstr>Design Solutions: Body Designs (Arms)</vt:lpstr>
      <vt:lpstr>Design Solutions: Body Designs (Supports)</vt:lpstr>
      <vt:lpstr>Design Solutions: Gripper Designs (Passive Vs Active)</vt:lpstr>
      <vt:lpstr>Design Solutions: Gripper Designs (Soft Vs Hard)</vt:lpstr>
      <vt:lpstr>Design Solutions: Camera Setups</vt:lpstr>
      <vt:lpstr>Design Solutions: Object Tracking</vt:lpstr>
      <vt:lpstr>Design Solutions: Gripper-Object Coordination</vt:lpstr>
      <vt:lpstr>Design Solutions: Object Grasping</vt:lpstr>
      <vt:lpstr>Summary</vt:lpstr>
      <vt:lpstr>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Catchers</dc:title>
  <dc:creator>Student</dc:creator>
  <cp:lastModifiedBy>Student</cp:lastModifiedBy>
  <cp:revision>36</cp:revision>
  <dcterms:created xsi:type="dcterms:W3CDTF">2017-12-05T12:37:54Z</dcterms:created>
  <dcterms:modified xsi:type="dcterms:W3CDTF">2017-12-07T12:11:25Z</dcterms:modified>
</cp:coreProperties>
</file>